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1" r:id="rId3"/>
    <p:sldId id="262" r:id="rId4"/>
    <p:sldId id="257" r:id="rId5"/>
    <p:sldId id="259" r:id="rId6"/>
    <p:sldId id="263" r:id="rId7"/>
    <p:sldId id="260" r:id="rId8"/>
    <p:sldId id="265" r:id="rId9"/>
    <p:sldId id="266" r:id="rId10"/>
    <p:sldId id="25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34"/>
    <p:restoredTop sz="78674"/>
  </p:normalViewPr>
  <p:slideViewPr>
    <p:cSldViewPr snapToGrid="0" snapToObjects="1">
      <p:cViewPr varScale="1">
        <p:scale>
          <a:sx n="83" d="100"/>
          <a:sy n="83" d="100"/>
        </p:scale>
        <p:origin x="162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D235A-8CD8-BC49-982B-1B65308472ED}" type="datetimeFigureOut">
              <a:rPr lang="en-US" smtClean="0"/>
              <a:t>6/27/22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F1861D-9581-4A48-9820-D58A0946BC9C}" type="slidenum">
              <a:rPr lang="en-US" smtClean="0"/>
              <a:t>‹#›</a:t>
            </a:fld>
            <a:endParaRPr lang="en-US"/>
          </a:p>
        </p:txBody>
      </p:sp>
    </p:spTree>
    <p:extLst>
      <p:ext uri="{BB962C8B-B14F-4D97-AF65-F5344CB8AC3E}">
        <p14:creationId xmlns:p14="http://schemas.microsoft.com/office/powerpoint/2010/main" val="270553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MK575063 has a premature stop codon.</a:t>
            </a:r>
          </a:p>
          <a:p>
            <a:endParaRPr lang="en-US" dirty="0"/>
          </a:p>
          <a:p>
            <a:r>
              <a:rPr lang="en-US" dirty="0"/>
              <a:t>Look further at the sequences with 0 support. Maybe animals?</a:t>
            </a:r>
          </a:p>
          <a:p>
            <a:endParaRPr lang="en-US" dirty="0"/>
          </a:p>
          <a:p>
            <a:r>
              <a:rPr lang="en-US" dirty="0"/>
              <a:t>Maybe threshold like remove sequences containing more than 20% N nucleotides. Maybe leave for now until </a:t>
            </a:r>
            <a:r>
              <a:rPr lang="en-US" dirty="0" err="1"/>
              <a:t>Maryska</a:t>
            </a:r>
            <a:r>
              <a:rPr lang="en-US" dirty="0"/>
              <a:t> updates on what to do with it. </a:t>
            </a:r>
          </a:p>
        </p:txBody>
      </p:sp>
      <p:sp>
        <p:nvSpPr>
          <p:cNvPr id="4" name="Slide Number Placeholder 3"/>
          <p:cNvSpPr>
            <a:spLocks noGrp="1"/>
          </p:cNvSpPr>
          <p:nvPr>
            <p:ph type="sldNum" sz="quarter" idx="5"/>
          </p:nvPr>
        </p:nvSpPr>
        <p:spPr/>
        <p:txBody>
          <a:bodyPr/>
          <a:lstStyle/>
          <a:p>
            <a:fld id="{15F1861D-9581-4A48-9820-D58A0946BC9C}" type="slidenum">
              <a:rPr lang="en-US" smtClean="0"/>
              <a:t>2</a:t>
            </a:fld>
            <a:endParaRPr lang="en-US"/>
          </a:p>
        </p:txBody>
      </p:sp>
    </p:spTree>
    <p:extLst>
      <p:ext uri="{BB962C8B-B14F-4D97-AF65-F5344CB8AC3E}">
        <p14:creationId xmlns:p14="http://schemas.microsoft.com/office/powerpoint/2010/main" val="3544437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F1861D-9581-4A48-9820-D58A0946BC9C}" type="slidenum">
              <a:rPr lang="en-US" smtClean="0"/>
              <a:t>3</a:t>
            </a:fld>
            <a:endParaRPr lang="en-US"/>
          </a:p>
        </p:txBody>
      </p:sp>
    </p:spTree>
    <p:extLst>
      <p:ext uri="{BB962C8B-B14F-4D97-AF65-F5344CB8AC3E}">
        <p14:creationId xmlns:p14="http://schemas.microsoft.com/office/powerpoint/2010/main" val="135351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FUBAR maybe better at detecting very weak positive selection. </a:t>
            </a:r>
          </a:p>
          <a:p>
            <a:endParaRPr lang="en-US" dirty="0"/>
          </a:p>
          <a:p>
            <a:r>
              <a:rPr lang="en-US" dirty="0"/>
              <a:t>Look at codon table to see how many nucleotides needed to change for the amino acid change to happen. </a:t>
            </a:r>
          </a:p>
          <a:p>
            <a:endParaRPr lang="en-US" dirty="0"/>
          </a:p>
          <a:p>
            <a:r>
              <a:rPr lang="en-US" dirty="0"/>
              <a:t>Look for correlations between the different sites and the different clades of </a:t>
            </a:r>
            <a:r>
              <a:rPr lang="en-US" dirty="0" err="1"/>
              <a:t>NiV</a:t>
            </a:r>
            <a:r>
              <a:rPr lang="en-US" dirty="0"/>
              <a:t>. Are they enriched in particular groups. </a:t>
            </a:r>
          </a:p>
        </p:txBody>
      </p:sp>
      <p:sp>
        <p:nvSpPr>
          <p:cNvPr id="4" name="Slide Number Placeholder 3"/>
          <p:cNvSpPr>
            <a:spLocks noGrp="1"/>
          </p:cNvSpPr>
          <p:nvPr>
            <p:ph type="sldNum" sz="quarter" idx="5"/>
          </p:nvPr>
        </p:nvSpPr>
        <p:spPr/>
        <p:txBody>
          <a:bodyPr/>
          <a:lstStyle/>
          <a:p>
            <a:fld id="{15F1861D-9581-4A48-9820-D58A0946BC9C}" type="slidenum">
              <a:rPr lang="en-US" smtClean="0"/>
              <a:t>4</a:t>
            </a:fld>
            <a:endParaRPr lang="en-US"/>
          </a:p>
        </p:txBody>
      </p:sp>
    </p:spTree>
    <p:extLst>
      <p:ext uri="{BB962C8B-B14F-4D97-AF65-F5344CB8AC3E}">
        <p14:creationId xmlns:p14="http://schemas.microsoft.com/office/powerpoint/2010/main" val="4189496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Exact sites: 192-403, 502-704</a:t>
            </a:r>
          </a:p>
        </p:txBody>
      </p:sp>
      <p:sp>
        <p:nvSpPr>
          <p:cNvPr id="4" name="Slide Number Placeholder 3"/>
          <p:cNvSpPr>
            <a:spLocks noGrp="1"/>
          </p:cNvSpPr>
          <p:nvPr>
            <p:ph type="sldNum" sz="quarter" idx="5"/>
          </p:nvPr>
        </p:nvSpPr>
        <p:spPr/>
        <p:txBody>
          <a:bodyPr/>
          <a:lstStyle/>
          <a:p>
            <a:fld id="{15F1861D-9581-4A48-9820-D58A0946BC9C}" type="slidenum">
              <a:rPr lang="en-US" smtClean="0"/>
              <a:t>5</a:t>
            </a:fld>
            <a:endParaRPr lang="en-US"/>
          </a:p>
        </p:txBody>
      </p:sp>
    </p:spTree>
    <p:extLst>
      <p:ext uri="{BB962C8B-B14F-4D97-AF65-F5344CB8AC3E}">
        <p14:creationId xmlns:p14="http://schemas.microsoft.com/office/powerpoint/2010/main" val="1794543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Exact sites: 192-403, 502-704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Intrinsically disordered proteins may allow more mutations (diversifying selection) because structure isn't very constrained. BUT intrinsically disordered viral proteins also tend to bind a lot of other proteins. It's like both things at once -- constrained for binding, but unconstrained structurally.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 at short proteins in evolutionary selection. If you have small proteins and small datasets, can you find anything? Look at some papers. </a:t>
            </a:r>
          </a:p>
        </p:txBody>
      </p:sp>
      <p:sp>
        <p:nvSpPr>
          <p:cNvPr id="4" name="Slide Number Placeholder 3"/>
          <p:cNvSpPr>
            <a:spLocks noGrp="1"/>
          </p:cNvSpPr>
          <p:nvPr>
            <p:ph type="sldNum" sz="quarter" idx="5"/>
          </p:nvPr>
        </p:nvSpPr>
        <p:spPr/>
        <p:txBody>
          <a:bodyPr/>
          <a:lstStyle/>
          <a:p>
            <a:fld id="{15F1861D-9581-4A48-9820-D58A0946BC9C}" type="slidenum">
              <a:rPr lang="en-US" smtClean="0"/>
              <a:t>6</a:t>
            </a:fld>
            <a:endParaRPr lang="en-US"/>
          </a:p>
        </p:txBody>
      </p:sp>
    </p:spTree>
    <p:extLst>
      <p:ext uri="{BB962C8B-B14F-4D97-AF65-F5344CB8AC3E}">
        <p14:creationId xmlns:p14="http://schemas.microsoft.com/office/powerpoint/2010/main" val="1936818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Clade or </a:t>
            </a:r>
            <a:r>
              <a:rPr lang="en-US" dirty="0" err="1"/>
              <a:t>sublineage</a:t>
            </a:r>
            <a:r>
              <a:rPr lang="en-US" dirty="0"/>
              <a:t>?</a:t>
            </a:r>
          </a:p>
        </p:txBody>
      </p:sp>
      <p:sp>
        <p:nvSpPr>
          <p:cNvPr id="4" name="Slide Number Placeholder 3"/>
          <p:cNvSpPr>
            <a:spLocks noGrp="1"/>
          </p:cNvSpPr>
          <p:nvPr>
            <p:ph type="sldNum" sz="quarter" idx="5"/>
          </p:nvPr>
        </p:nvSpPr>
        <p:spPr/>
        <p:txBody>
          <a:bodyPr/>
          <a:lstStyle/>
          <a:p>
            <a:fld id="{15F1861D-9581-4A48-9820-D58A0946BC9C}" type="slidenum">
              <a:rPr lang="en-US" smtClean="0"/>
              <a:t>7</a:t>
            </a:fld>
            <a:endParaRPr lang="en-US"/>
          </a:p>
        </p:txBody>
      </p:sp>
    </p:spTree>
    <p:extLst>
      <p:ext uri="{BB962C8B-B14F-4D97-AF65-F5344CB8AC3E}">
        <p14:creationId xmlns:p14="http://schemas.microsoft.com/office/powerpoint/2010/main" val="3640031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F1861D-9581-4A48-9820-D58A0946BC9C}" type="slidenum">
              <a:rPr lang="en-US" smtClean="0"/>
              <a:t>9</a:t>
            </a:fld>
            <a:endParaRPr lang="en-US"/>
          </a:p>
        </p:txBody>
      </p:sp>
    </p:spTree>
    <p:extLst>
      <p:ext uri="{BB962C8B-B14F-4D97-AF65-F5344CB8AC3E}">
        <p14:creationId xmlns:p14="http://schemas.microsoft.com/office/powerpoint/2010/main" val="495529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388B-6F9A-EE6A-9141-352D790C8E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7ECA15-21DC-16C7-01F9-27461C8959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405A36-DFDE-F032-DC63-6FC0CA27DDB3}"/>
              </a:ext>
            </a:extLst>
          </p:cNvPr>
          <p:cNvSpPr>
            <a:spLocks noGrp="1"/>
          </p:cNvSpPr>
          <p:nvPr>
            <p:ph type="dt" sz="half" idx="10"/>
          </p:nvPr>
        </p:nvSpPr>
        <p:spPr/>
        <p:txBody>
          <a:bodyPr/>
          <a:lstStyle/>
          <a:p>
            <a:fld id="{58271259-C524-E748-AF60-4E91B6602D14}" type="datetimeFigureOut">
              <a:rPr lang="en-US" smtClean="0"/>
              <a:t>6/27/22</a:t>
            </a:fld>
            <a:endParaRPr lang="en-US"/>
          </a:p>
        </p:txBody>
      </p:sp>
      <p:sp>
        <p:nvSpPr>
          <p:cNvPr id="5" name="Footer Placeholder 4">
            <a:extLst>
              <a:ext uri="{FF2B5EF4-FFF2-40B4-BE49-F238E27FC236}">
                <a16:creationId xmlns:a16="http://schemas.microsoft.com/office/drawing/2014/main" id="{2A96AE62-8668-796D-7B9D-0224260467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A8F9C4-20E1-B89C-159F-E1843315E2FA}"/>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302217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49412-9DEF-5849-9F47-5890B6C268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9081F1-3B15-0DF9-505F-9C72C79A34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7CEDEF-F941-417C-3EA5-E5123CFF9069}"/>
              </a:ext>
            </a:extLst>
          </p:cNvPr>
          <p:cNvSpPr>
            <a:spLocks noGrp="1"/>
          </p:cNvSpPr>
          <p:nvPr>
            <p:ph type="dt" sz="half" idx="10"/>
          </p:nvPr>
        </p:nvSpPr>
        <p:spPr/>
        <p:txBody>
          <a:bodyPr/>
          <a:lstStyle/>
          <a:p>
            <a:fld id="{58271259-C524-E748-AF60-4E91B6602D14}" type="datetimeFigureOut">
              <a:rPr lang="en-US" smtClean="0"/>
              <a:t>6/27/22</a:t>
            </a:fld>
            <a:endParaRPr lang="en-US"/>
          </a:p>
        </p:txBody>
      </p:sp>
      <p:sp>
        <p:nvSpPr>
          <p:cNvPr id="5" name="Footer Placeholder 4">
            <a:extLst>
              <a:ext uri="{FF2B5EF4-FFF2-40B4-BE49-F238E27FC236}">
                <a16:creationId xmlns:a16="http://schemas.microsoft.com/office/drawing/2014/main" id="{90300EEB-CA2C-D412-7682-90EF5F251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EFF1D-E50C-1B52-4441-A1CCF65FBA36}"/>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1387853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364A52-7EB3-532E-0E6A-C44E88D4D7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FB128F-E1E7-1BE9-9242-3D2DC718EF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1D57FE-1391-1296-064B-154124C43F16}"/>
              </a:ext>
            </a:extLst>
          </p:cNvPr>
          <p:cNvSpPr>
            <a:spLocks noGrp="1"/>
          </p:cNvSpPr>
          <p:nvPr>
            <p:ph type="dt" sz="half" idx="10"/>
          </p:nvPr>
        </p:nvSpPr>
        <p:spPr/>
        <p:txBody>
          <a:bodyPr/>
          <a:lstStyle/>
          <a:p>
            <a:fld id="{58271259-C524-E748-AF60-4E91B6602D14}" type="datetimeFigureOut">
              <a:rPr lang="en-US" smtClean="0"/>
              <a:t>6/27/22</a:t>
            </a:fld>
            <a:endParaRPr lang="en-US"/>
          </a:p>
        </p:txBody>
      </p:sp>
      <p:sp>
        <p:nvSpPr>
          <p:cNvPr id="5" name="Footer Placeholder 4">
            <a:extLst>
              <a:ext uri="{FF2B5EF4-FFF2-40B4-BE49-F238E27FC236}">
                <a16:creationId xmlns:a16="http://schemas.microsoft.com/office/drawing/2014/main" id="{90345580-ABEB-7069-FDFB-973F3E10C6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96E664-9DF9-DF38-2BFF-FF7281A393D9}"/>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1838682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FD1FE-4EBE-22EA-C269-83FB183128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CA4ED8-D66D-FA2B-F621-0515195194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CF3178-C9A8-02C6-A351-EFA57993BA22}"/>
              </a:ext>
            </a:extLst>
          </p:cNvPr>
          <p:cNvSpPr>
            <a:spLocks noGrp="1"/>
          </p:cNvSpPr>
          <p:nvPr>
            <p:ph type="dt" sz="half" idx="10"/>
          </p:nvPr>
        </p:nvSpPr>
        <p:spPr/>
        <p:txBody>
          <a:bodyPr/>
          <a:lstStyle/>
          <a:p>
            <a:fld id="{58271259-C524-E748-AF60-4E91B6602D14}" type="datetimeFigureOut">
              <a:rPr lang="en-US" smtClean="0"/>
              <a:t>6/27/22</a:t>
            </a:fld>
            <a:endParaRPr lang="en-US"/>
          </a:p>
        </p:txBody>
      </p:sp>
      <p:sp>
        <p:nvSpPr>
          <p:cNvPr id="5" name="Footer Placeholder 4">
            <a:extLst>
              <a:ext uri="{FF2B5EF4-FFF2-40B4-BE49-F238E27FC236}">
                <a16:creationId xmlns:a16="http://schemas.microsoft.com/office/drawing/2014/main" id="{B3B91580-561D-F862-6678-84250B2351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D017E6-67B5-F62C-4DE1-57069A42FD1C}"/>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492295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FCE44-FA04-B8E9-4413-4CA2BC53BC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476F55-C0B7-344C-94C9-C299AD2BCC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AD3A6B-5898-88C3-E66E-D2BEE92C372E}"/>
              </a:ext>
            </a:extLst>
          </p:cNvPr>
          <p:cNvSpPr>
            <a:spLocks noGrp="1"/>
          </p:cNvSpPr>
          <p:nvPr>
            <p:ph type="dt" sz="half" idx="10"/>
          </p:nvPr>
        </p:nvSpPr>
        <p:spPr/>
        <p:txBody>
          <a:bodyPr/>
          <a:lstStyle/>
          <a:p>
            <a:fld id="{58271259-C524-E748-AF60-4E91B6602D14}" type="datetimeFigureOut">
              <a:rPr lang="en-US" smtClean="0"/>
              <a:t>6/27/22</a:t>
            </a:fld>
            <a:endParaRPr lang="en-US"/>
          </a:p>
        </p:txBody>
      </p:sp>
      <p:sp>
        <p:nvSpPr>
          <p:cNvPr id="5" name="Footer Placeholder 4">
            <a:extLst>
              <a:ext uri="{FF2B5EF4-FFF2-40B4-BE49-F238E27FC236}">
                <a16:creationId xmlns:a16="http://schemas.microsoft.com/office/drawing/2014/main" id="{E273D67B-1EC2-3011-569A-4FA5BEEC7E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14CCC0-5020-BE03-6BF0-617CEDEC07FC}"/>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2863709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F115-112D-D6F6-18EB-9A31632F13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805026-36BA-2955-A5AF-629D6E82A6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6BC824-11BF-50DC-A1C8-9A7CD08732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785612-9476-3D77-CECC-16B103AB2EBD}"/>
              </a:ext>
            </a:extLst>
          </p:cNvPr>
          <p:cNvSpPr>
            <a:spLocks noGrp="1"/>
          </p:cNvSpPr>
          <p:nvPr>
            <p:ph type="dt" sz="half" idx="10"/>
          </p:nvPr>
        </p:nvSpPr>
        <p:spPr/>
        <p:txBody>
          <a:bodyPr/>
          <a:lstStyle/>
          <a:p>
            <a:fld id="{58271259-C524-E748-AF60-4E91B6602D14}" type="datetimeFigureOut">
              <a:rPr lang="en-US" smtClean="0"/>
              <a:t>6/27/22</a:t>
            </a:fld>
            <a:endParaRPr lang="en-US"/>
          </a:p>
        </p:txBody>
      </p:sp>
      <p:sp>
        <p:nvSpPr>
          <p:cNvPr id="6" name="Footer Placeholder 5">
            <a:extLst>
              <a:ext uri="{FF2B5EF4-FFF2-40B4-BE49-F238E27FC236}">
                <a16:creationId xmlns:a16="http://schemas.microsoft.com/office/drawing/2014/main" id="{588AA0FF-34FD-36C7-D602-79C530B852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978068-D999-9EB7-64F8-245EC174BF16}"/>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2503380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EEDCF-B9F7-72BA-581F-456D5907FF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41856D-D200-59D0-2913-8CC423CC02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3F95CE-9EA3-17E7-EE6E-CDFCAF1742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1A059B-ECE1-545A-D269-9068698D62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AB8164-5B8F-1525-823F-2E18B35611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A5BC62-1FC2-89E8-3713-31DF28F2B944}"/>
              </a:ext>
            </a:extLst>
          </p:cNvPr>
          <p:cNvSpPr>
            <a:spLocks noGrp="1"/>
          </p:cNvSpPr>
          <p:nvPr>
            <p:ph type="dt" sz="half" idx="10"/>
          </p:nvPr>
        </p:nvSpPr>
        <p:spPr/>
        <p:txBody>
          <a:bodyPr/>
          <a:lstStyle/>
          <a:p>
            <a:fld id="{58271259-C524-E748-AF60-4E91B6602D14}" type="datetimeFigureOut">
              <a:rPr lang="en-US" smtClean="0"/>
              <a:t>6/27/22</a:t>
            </a:fld>
            <a:endParaRPr lang="en-US"/>
          </a:p>
        </p:txBody>
      </p:sp>
      <p:sp>
        <p:nvSpPr>
          <p:cNvPr id="8" name="Footer Placeholder 7">
            <a:extLst>
              <a:ext uri="{FF2B5EF4-FFF2-40B4-BE49-F238E27FC236}">
                <a16:creationId xmlns:a16="http://schemas.microsoft.com/office/drawing/2014/main" id="{CD63A1C8-711C-46BB-36C6-007B2978E4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18F99E-DB16-EEDF-FE5A-7FE904916964}"/>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3677969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0AA29-01BC-9F86-FECE-4A79FE0AD8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3362E2-16D5-A9BC-6714-411A72A4697B}"/>
              </a:ext>
            </a:extLst>
          </p:cNvPr>
          <p:cNvSpPr>
            <a:spLocks noGrp="1"/>
          </p:cNvSpPr>
          <p:nvPr>
            <p:ph type="dt" sz="half" idx="10"/>
          </p:nvPr>
        </p:nvSpPr>
        <p:spPr/>
        <p:txBody>
          <a:bodyPr/>
          <a:lstStyle/>
          <a:p>
            <a:fld id="{58271259-C524-E748-AF60-4E91B6602D14}" type="datetimeFigureOut">
              <a:rPr lang="en-US" smtClean="0"/>
              <a:t>6/27/22</a:t>
            </a:fld>
            <a:endParaRPr lang="en-US"/>
          </a:p>
        </p:txBody>
      </p:sp>
      <p:sp>
        <p:nvSpPr>
          <p:cNvPr id="4" name="Footer Placeholder 3">
            <a:extLst>
              <a:ext uri="{FF2B5EF4-FFF2-40B4-BE49-F238E27FC236}">
                <a16:creationId xmlns:a16="http://schemas.microsoft.com/office/drawing/2014/main" id="{0C016F3B-FAAE-9B47-722A-28DA3436D4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48A26-C9EE-E5BC-73F6-BAD304694416}"/>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2378557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2EF480-E168-1AFF-83F1-757248A4B87D}"/>
              </a:ext>
            </a:extLst>
          </p:cNvPr>
          <p:cNvSpPr>
            <a:spLocks noGrp="1"/>
          </p:cNvSpPr>
          <p:nvPr>
            <p:ph type="dt" sz="half" idx="10"/>
          </p:nvPr>
        </p:nvSpPr>
        <p:spPr/>
        <p:txBody>
          <a:bodyPr/>
          <a:lstStyle/>
          <a:p>
            <a:fld id="{58271259-C524-E748-AF60-4E91B6602D14}" type="datetimeFigureOut">
              <a:rPr lang="en-US" smtClean="0"/>
              <a:t>6/27/22</a:t>
            </a:fld>
            <a:endParaRPr lang="en-US"/>
          </a:p>
        </p:txBody>
      </p:sp>
      <p:sp>
        <p:nvSpPr>
          <p:cNvPr id="3" name="Footer Placeholder 2">
            <a:extLst>
              <a:ext uri="{FF2B5EF4-FFF2-40B4-BE49-F238E27FC236}">
                <a16:creationId xmlns:a16="http://schemas.microsoft.com/office/drawing/2014/main" id="{DCF217E3-B830-8C14-E9A4-7D1B41B36D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609C17-D59A-4345-F7E7-DBF4E9EC3535}"/>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3723527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E53AA-5385-9A61-B989-966F1F34C9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F58E1E-43A4-CA4E-527B-C72EB85002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6D5F28-C1F3-FECA-A8B5-F955C1AA18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EF8854-2620-4CC7-4AF3-8DAC135B944B}"/>
              </a:ext>
            </a:extLst>
          </p:cNvPr>
          <p:cNvSpPr>
            <a:spLocks noGrp="1"/>
          </p:cNvSpPr>
          <p:nvPr>
            <p:ph type="dt" sz="half" idx="10"/>
          </p:nvPr>
        </p:nvSpPr>
        <p:spPr/>
        <p:txBody>
          <a:bodyPr/>
          <a:lstStyle/>
          <a:p>
            <a:fld id="{58271259-C524-E748-AF60-4E91B6602D14}" type="datetimeFigureOut">
              <a:rPr lang="en-US" smtClean="0"/>
              <a:t>6/27/22</a:t>
            </a:fld>
            <a:endParaRPr lang="en-US"/>
          </a:p>
        </p:txBody>
      </p:sp>
      <p:sp>
        <p:nvSpPr>
          <p:cNvPr id="6" name="Footer Placeholder 5">
            <a:extLst>
              <a:ext uri="{FF2B5EF4-FFF2-40B4-BE49-F238E27FC236}">
                <a16:creationId xmlns:a16="http://schemas.microsoft.com/office/drawing/2014/main" id="{8F2C1080-EDBE-2AB1-AF1B-487CA8EFC8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13274A-6EC7-AB18-52AF-E6FA9F52F956}"/>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1447156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9BF18-F6F4-0129-91A4-D753A31312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DC85DA-8AE6-EF71-BCD0-568D8FB2F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A2FF0-8171-30B0-8D23-0506B198F0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9327B-E987-6BAF-10CB-D641C78B1325}"/>
              </a:ext>
            </a:extLst>
          </p:cNvPr>
          <p:cNvSpPr>
            <a:spLocks noGrp="1"/>
          </p:cNvSpPr>
          <p:nvPr>
            <p:ph type="dt" sz="half" idx="10"/>
          </p:nvPr>
        </p:nvSpPr>
        <p:spPr/>
        <p:txBody>
          <a:bodyPr/>
          <a:lstStyle/>
          <a:p>
            <a:fld id="{58271259-C524-E748-AF60-4E91B6602D14}" type="datetimeFigureOut">
              <a:rPr lang="en-US" smtClean="0"/>
              <a:t>6/27/22</a:t>
            </a:fld>
            <a:endParaRPr lang="en-US"/>
          </a:p>
        </p:txBody>
      </p:sp>
      <p:sp>
        <p:nvSpPr>
          <p:cNvPr id="6" name="Footer Placeholder 5">
            <a:extLst>
              <a:ext uri="{FF2B5EF4-FFF2-40B4-BE49-F238E27FC236}">
                <a16:creationId xmlns:a16="http://schemas.microsoft.com/office/drawing/2014/main" id="{588FCB6B-6A23-EF3E-CB34-F10C3C08EF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EAFB16-58AD-F37B-DC6A-9D210F213056}"/>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2764650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82A890-827F-DF4D-E053-EFB4FF9827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EE90C5-E0BF-EA6D-6A75-798A690C30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EF4E6E-31C3-21AB-2638-F3880FA2AD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271259-C524-E748-AF60-4E91B6602D14}" type="datetimeFigureOut">
              <a:rPr lang="en-US" smtClean="0"/>
              <a:t>6/27/22</a:t>
            </a:fld>
            <a:endParaRPr lang="en-US"/>
          </a:p>
        </p:txBody>
      </p:sp>
      <p:sp>
        <p:nvSpPr>
          <p:cNvPr id="5" name="Footer Placeholder 4">
            <a:extLst>
              <a:ext uri="{FF2B5EF4-FFF2-40B4-BE49-F238E27FC236}">
                <a16:creationId xmlns:a16="http://schemas.microsoft.com/office/drawing/2014/main" id="{A5E5876A-0BB1-A90C-0FCC-A4EFAF6C42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568257-8708-A787-DDF9-3F5575E6EC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D42D3C-1652-B245-809C-F3941FF879CB}" type="slidenum">
              <a:rPr lang="en-US" smtClean="0"/>
              <a:t>‹#›</a:t>
            </a:fld>
            <a:endParaRPr lang="en-US"/>
          </a:p>
        </p:txBody>
      </p:sp>
    </p:spTree>
    <p:extLst>
      <p:ext uri="{BB962C8B-B14F-4D97-AF65-F5344CB8AC3E}">
        <p14:creationId xmlns:p14="http://schemas.microsoft.com/office/powerpoint/2010/main" val="18822655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0C2E6C-F31B-30D7-D979-F4BF0CD75BC8}"/>
              </a:ext>
            </a:extLst>
          </p:cNvPr>
          <p:cNvSpPr>
            <a:spLocks noGrp="1"/>
          </p:cNvSpPr>
          <p:nvPr>
            <p:ph type="ctrTitle"/>
          </p:nvPr>
        </p:nvSpPr>
        <p:spPr>
          <a:xfrm>
            <a:off x="1524000" y="2013012"/>
            <a:ext cx="9144000" cy="2387600"/>
          </a:xfrm>
        </p:spPr>
        <p:txBody>
          <a:bodyPr/>
          <a:lstStyle/>
          <a:p>
            <a:r>
              <a:rPr lang="en-US" dirty="0" err="1"/>
              <a:t>Nipah</a:t>
            </a:r>
            <a:r>
              <a:rPr lang="en-US" dirty="0"/>
              <a:t> Virus Evolutionary Selection Analysis Update</a:t>
            </a:r>
          </a:p>
        </p:txBody>
      </p:sp>
    </p:spTree>
    <p:extLst>
      <p:ext uri="{BB962C8B-B14F-4D97-AF65-F5344CB8AC3E}">
        <p14:creationId xmlns:p14="http://schemas.microsoft.com/office/powerpoint/2010/main" val="2175932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C87F48B-58F0-3107-CEED-D2EFD641583E}"/>
              </a:ext>
            </a:extLst>
          </p:cNvPr>
          <p:cNvGrpSpPr>
            <a:grpSpLocks noChangeAspect="1"/>
          </p:cNvGrpSpPr>
          <p:nvPr/>
        </p:nvGrpSpPr>
        <p:grpSpPr>
          <a:xfrm>
            <a:off x="744985" y="36218"/>
            <a:ext cx="1831959" cy="6809907"/>
            <a:chOff x="377825" y="0"/>
            <a:chExt cx="1892300" cy="7034212"/>
          </a:xfrm>
        </p:grpSpPr>
        <p:pic>
          <p:nvPicPr>
            <p:cNvPr id="5" name="Picture 4" descr="A picture containing table&#10;&#10;Description automatically generated">
              <a:extLst>
                <a:ext uri="{FF2B5EF4-FFF2-40B4-BE49-F238E27FC236}">
                  <a16:creationId xmlns:a16="http://schemas.microsoft.com/office/drawing/2014/main" id="{4622950A-F5E1-23FE-F3B1-7CE24B59C989}"/>
                </a:ext>
              </a:extLst>
            </p:cNvPr>
            <p:cNvPicPr>
              <a:picLocks noChangeAspect="1"/>
            </p:cNvPicPr>
            <p:nvPr/>
          </p:nvPicPr>
          <p:blipFill>
            <a:blip r:embed="rId2"/>
            <a:stretch>
              <a:fillRect/>
            </a:stretch>
          </p:blipFill>
          <p:spPr>
            <a:xfrm>
              <a:off x="377825" y="0"/>
              <a:ext cx="1892300" cy="4876800"/>
            </a:xfrm>
            <a:prstGeom prst="rect">
              <a:avLst/>
            </a:prstGeom>
          </p:spPr>
        </p:pic>
        <p:pic>
          <p:nvPicPr>
            <p:cNvPr id="7" name="Picture 6" descr="Table&#10;&#10;Description automatically generated with medium confidence">
              <a:extLst>
                <a:ext uri="{FF2B5EF4-FFF2-40B4-BE49-F238E27FC236}">
                  <a16:creationId xmlns:a16="http://schemas.microsoft.com/office/drawing/2014/main" id="{EF6B9E5E-8F84-85BB-1331-8822134083D1}"/>
                </a:ext>
              </a:extLst>
            </p:cNvPr>
            <p:cNvPicPr>
              <a:picLocks noChangeAspect="1"/>
            </p:cNvPicPr>
            <p:nvPr/>
          </p:nvPicPr>
          <p:blipFill rotWithShape="1">
            <a:blip r:embed="rId3"/>
            <a:srcRect l="667"/>
            <a:stretch/>
          </p:blipFill>
          <p:spPr>
            <a:xfrm>
              <a:off x="377825" y="4862512"/>
              <a:ext cx="1892300" cy="2171700"/>
            </a:xfrm>
            <a:prstGeom prst="rect">
              <a:avLst/>
            </a:prstGeom>
          </p:spPr>
        </p:pic>
      </p:grpSp>
      <p:sp>
        <p:nvSpPr>
          <p:cNvPr id="9" name="Rectangle 8">
            <a:extLst>
              <a:ext uri="{FF2B5EF4-FFF2-40B4-BE49-F238E27FC236}">
                <a16:creationId xmlns:a16="http://schemas.microsoft.com/office/drawing/2014/main" id="{96CAAAAD-365B-F1EF-950E-B68F0BC35B0E}"/>
              </a:ext>
            </a:extLst>
          </p:cNvPr>
          <p:cNvSpPr/>
          <p:nvPr/>
        </p:nvSpPr>
        <p:spPr>
          <a:xfrm>
            <a:off x="1923801" y="35625"/>
            <a:ext cx="142505" cy="68342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3CE4523-47BA-0F32-1E5E-C29C9E0A3D12}"/>
              </a:ext>
            </a:extLst>
          </p:cNvPr>
          <p:cNvGrpSpPr/>
          <p:nvPr/>
        </p:nvGrpSpPr>
        <p:grpSpPr>
          <a:xfrm>
            <a:off x="3087236" y="61090"/>
            <a:ext cx="315771" cy="6796910"/>
            <a:chOff x="2828183" y="35625"/>
            <a:chExt cx="315771" cy="6796910"/>
          </a:xfrm>
        </p:grpSpPr>
        <p:pic>
          <p:nvPicPr>
            <p:cNvPr id="13" name="Picture 12" descr="Diagram&#10;&#10;Description automatically generated">
              <a:extLst>
                <a:ext uri="{FF2B5EF4-FFF2-40B4-BE49-F238E27FC236}">
                  <a16:creationId xmlns:a16="http://schemas.microsoft.com/office/drawing/2014/main" id="{F5C7110B-6518-F213-763B-6DFEA3A898E0}"/>
                </a:ext>
              </a:extLst>
            </p:cNvPr>
            <p:cNvPicPr>
              <a:picLocks noChangeAspect="1"/>
            </p:cNvPicPr>
            <p:nvPr/>
          </p:nvPicPr>
          <p:blipFill rotWithShape="1">
            <a:blip r:embed="rId4"/>
            <a:srcRect l="3140" r="4337"/>
            <a:stretch/>
          </p:blipFill>
          <p:spPr>
            <a:xfrm>
              <a:off x="2834417" y="35625"/>
              <a:ext cx="307085" cy="4708051"/>
            </a:xfrm>
            <a:prstGeom prst="rect">
              <a:avLst/>
            </a:prstGeom>
          </p:spPr>
        </p:pic>
        <p:pic>
          <p:nvPicPr>
            <p:cNvPr id="17" name="Picture 16" descr="Diagram, schematic&#10;&#10;Description automatically generated">
              <a:extLst>
                <a:ext uri="{FF2B5EF4-FFF2-40B4-BE49-F238E27FC236}">
                  <a16:creationId xmlns:a16="http://schemas.microsoft.com/office/drawing/2014/main" id="{97857778-FD0B-310B-5945-825FA1512472}"/>
                </a:ext>
              </a:extLst>
            </p:cNvPr>
            <p:cNvPicPr>
              <a:picLocks noChangeAspect="1"/>
            </p:cNvPicPr>
            <p:nvPr/>
          </p:nvPicPr>
          <p:blipFill rotWithShape="1">
            <a:blip r:embed="rId5"/>
            <a:srcRect r="1797"/>
            <a:stretch/>
          </p:blipFill>
          <p:spPr>
            <a:xfrm>
              <a:off x="2828183" y="4730086"/>
              <a:ext cx="315771" cy="2102449"/>
            </a:xfrm>
            <a:prstGeom prst="rect">
              <a:avLst/>
            </a:prstGeom>
          </p:spPr>
        </p:pic>
      </p:grpSp>
    </p:spTree>
    <p:extLst>
      <p:ext uri="{BB962C8B-B14F-4D97-AF65-F5344CB8AC3E}">
        <p14:creationId xmlns:p14="http://schemas.microsoft.com/office/powerpoint/2010/main" val="1771933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0ABC571B-4F3B-FEFB-EB3D-E7C54373740A}"/>
              </a:ext>
            </a:extLst>
          </p:cNvPr>
          <p:cNvPicPr>
            <a:picLocks noChangeAspect="1"/>
          </p:cNvPicPr>
          <p:nvPr/>
        </p:nvPicPr>
        <p:blipFill rotWithShape="1">
          <a:blip r:embed="rId3"/>
          <a:srcRect l="4365"/>
          <a:stretch/>
        </p:blipFill>
        <p:spPr>
          <a:xfrm>
            <a:off x="63320" y="518615"/>
            <a:ext cx="12128680" cy="6339385"/>
          </a:xfrm>
          <a:prstGeom prst="rect">
            <a:avLst/>
          </a:prstGeom>
        </p:spPr>
      </p:pic>
      <p:sp>
        <p:nvSpPr>
          <p:cNvPr id="5" name="Title 1">
            <a:extLst>
              <a:ext uri="{FF2B5EF4-FFF2-40B4-BE49-F238E27FC236}">
                <a16:creationId xmlns:a16="http://schemas.microsoft.com/office/drawing/2014/main" id="{B1511868-61C9-C73C-F854-CA27CBED3E4A}"/>
              </a:ext>
            </a:extLst>
          </p:cNvPr>
          <p:cNvSpPr>
            <a:spLocks noGrp="1"/>
          </p:cNvSpPr>
          <p:nvPr>
            <p:ph type="title"/>
          </p:nvPr>
        </p:nvSpPr>
        <p:spPr>
          <a:xfrm>
            <a:off x="352102" y="182923"/>
            <a:ext cx="7101731" cy="537399"/>
          </a:xfrm>
        </p:spPr>
        <p:txBody>
          <a:bodyPr>
            <a:noAutofit/>
          </a:bodyPr>
          <a:lstStyle/>
          <a:p>
            <a:pPr algn="ctr"/>
            <a:r>
              <a:rPr lang="en-US" sz="3000" b="1" dirty="0" err="1">
                <a:latin typeface="+mn-lt"/>
              </a:rPr>
              <a:t>NiV</a:t>
            </a:r>
            <a:r>
              <a:rPr lang="en-US" sz="3000" b="1" dirty="0">
                <a:latin typeface="+mn-lt"/>
              </a:rPr>
              <a:t> Phosphoprotein, Unique Sequences</a:t>
            </a:r>
          </a:p>
        </p:txBody>
      </p:sp>
    </p:spTree>
    <p:extLst>
      <p:ext uri="{BB962C8B-B14F-4D97-AF65-F5344CB8AC3E}">
        <p14:creationId xmlns:p14="http://schemas.microsoft.com/office/powerpoint/2010/main" val="395354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A picture containing diagram&#10;&#10;Description automatically generated">
            <a:extLst>
              <a:ext uri="{FF2B5EF4-FFF2-40B4-BE49-F238E27FC236}">
                <a16:creationId xmlns:a16="http://schemas.microsoft.com/office/drawing/2014/main" id="{0993EA70-2AB9-8652-C203-E712EB2947F2}"/>
              </a:ext>
            </a:extLst>
          </p:cNvPr>
          <p:cNvPicPr>
            <a:picLocks noChangeAspect="1"/>
          </p:cNvPicPr>
          <p:nvPr/>
        </p:nvPicPr>
        <p:blipFill rotWithShape="1">
          <a:blip r:embed="rId3"/>
          <a:srcRect r="7411"/>
          <a:stretch/>
        </p:blipFill>
        <p:spPr>
          <a:xfrm>
            <a:off x="474146" y="806705"/>
            <a:ext cx="10704490" cy="5779058"/>
          </a:xfrm>
          <a:prstGeom prst="rect">
            <a:avLst/>
          </a:prstGeom>
        </p:spPr>
      </p:pic>
      <p:pic>
        <p:nvPicPr>
          <p:cNvPr id="5" name="Content Placeholder 4" descr="A picture containing diagram&#10;&#10;Description automatically generated">
            <a:extLst>
              <a:ext uri="{FF2B5EF4-FFF2-40B4-BE49-F238E27FC236}">
                <a16:creationId xmlns:a16="http://schemas.microsoft.com/office/drawing/2014/main" id="{FC949968-1449-F751-91C6-1AA250D46792}"/>
              </a:ext>
            </a:extLst>
          </p:cNvPr>
          <p:cNvPicPr>
            <a:picLocks noGrp="1" noChangeAspect="1"/>
          </p:cNvPicPr>
          <p:nvPr>
            <p:ph idx="1"/>
          </p:nvPr>
        </p:nvPicPr>
        <p:blipFill rotWithShape="1">
          <a:blip r:embed="rId3"/>
          <a:srcRect l="92013" t="33899" b="33341"/>
          <a:stretch/>
        </p:blipFill>
        <p:spPr>
          <a:xfrm>
            <a:off x="9727843" y="3696234"/>
            <a:ext cx="923429" cy="1893195"/>
          </a:xfrm>
        </p:spPr>
      </p:pic>
      <p:sp>
        <p:nvSpPr>
          <p:cNvPr id="7" name="Title 1">
            <a:extLst>
              <a:ext uri="{FF2B5EF4-FFF2-40B4-BE49-F238E27FC236}">
                <a16:creationId xmlns:a16="http://schemas.microsoft.com/office/drawing/2014/main" id="{B3CB08BA-0D27-71CB-075B-DBE7F3549CF0}"/>
              </a:ext>
            </a:extLst>
          </p:cNvPr>
          <p:cNvSpPr>
            <a:spLocks noGrp="1"/>
          </p:cNvSpPr>
          <p:nvPr>
            <p:ph type="title"/>
          </p:nvPr>
        </p:nvSpPr>
        <p:spPr>
          <a:xfrm>
            <a:off x="502227" y="186996"/>
            <a:ext cx="11187545" cy="537399"/>
          </a:xfrm>
        </p:spPr>
        <p:txBody>
          <a:bodyPr>
            <a:noAutofit/>
          </a:bodyPr>
          <a:lstStyle/>
          <a:p>
            <a:pPr algn="ctr"/>
            <a:r>
              <a:rPr lang="en-US" sz="3000" b="1" dirty="0" err="1">
                <a:latin typeface="+mn-lt"/>
              </a:rPr>
              <a:t>NiV</a:t>
            </a:r>
            <a:r>
              <a:rPr lang="en-US" sz="3000" b="1" dirty="0">
                <a:latin typeface="+mn-lt"/>
              </a:rPr>
              <a:t> Phosphoprotein, All Sequences</a:t>
            </a:r>
          </a:p>
        </p:txBody>
      </p:sp>
    </p:spTree>
    <p:extLst>
      <p:ext uri="{BB962C8B-B14F-4D97-AF65-F5344CB8AC3E}">
        <p14:creationId xmlns:p14="http://schemas.microsoft.com/office/powerpoint/2010/main" val="1960706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65A3801-312A-EBA6-4596-511915BE21D5}"/>
              </a:ext>
            </a:extLst>
          </p:cNvPr>
          <p:cNvGrpSpPr/>
          <p:nvPr/>
        </p:nvGrpSpPr>
        <p:grpSpPr>
          <a:xfrm>
            <a:off x="1063754" y="-2722"/>
            <a:ext cx="3389625" cy="6863444"/>
            <a:chOff x="123596" y="9336"/>
            <a:chExt cx="3389625" cy="6863444"/>
          </a:xfrm>
        </p:grpSpPr>
        <p:grpSp>
          <p:nvGrpSpPr>
            <p:cNvPr id="29" name="Group 28">
              <a:extLst>
                <a:ext uri="{FF2B5EF4-FFF2-40B4-BE49-F238E27FC236}">
                  <a16:creationId xmlns:a16="http://schemas.microsoft.com/office/drawing/2014/main" id="{A403EBC5-EE3A-B4E9-FD45-8D0796C4A85B}"/>
                </a:ext>
              </a:extLst>
            </p:cNvPr>
            <p:cNvGrpSpPr/>
            <p:nvPr/>
          </p:nvGrpSpPr>
          <p:grpSpPr>
            <a:xfrm>
              <a:off x="123596" y="9336"/>
              <a:ext cx="3389625" cy="6863444"/>
              <a:chOff x="1037996" y="-5080"/>
              <a:chExt cx="3389625" cy="6863444"/>
            </a:xfrm>
          </p:grpSpPr>
          <p:pic>
            <p:nvPicPr>
              <p:cNvPr id="22" name="Picture 21" descr="A picture containing table&#10;&#10;Description automatically generated">
                <a:extLst>
                  <a:ext uri="{FF2B5EF4-FFF2-40B4-BE49-F238E27FC236}">
                    <a16:creationId xmlns:a16="http://schemas.microsoft.com/office/drawing/2014/main" id="{7E2D1797-FD21-7254-B664-EBFB215B897F}"/>
                  </a:ext>
                </a:extLst>
              </p:cNvPr>
              <p:cNvPicPr>
                <a:picLocks noChangeAspect="1"/>
              </p:cNvPicPr>
              <p:nvPr/>
            </p:nvPicPr>
            <p:blipFill rotWithShape="1">
              <a:blip r:embed="rId3"/>
              <a:srcRect r="709"/>
              <a:stretch/>
            </p:blipFill>
            <p:spPr>
              <a:xfrm>
                <a:off x="1037996" y="1"/>
                <a:ext cx="2265119" cy="6833519"/>
              </a:xfrm>
              <a:prstGeom prst="rect">
                <a:avLst/>
              </a:prstGeom>
            </p:spPr>
          </p:pic>
          <p:sp>
            <p:nvSpPr>
              <p:cNvPr id="9" name="Rectangle 8">
                <a:extLst>
                  <a:ext uri="{FF2B5EF4-FFF2-40B4-BE49-F238E27FC236}">
                    <a16:creationId xmlns:a16="http://schemas.microsoft.com/office/drawing/2014/main" id="{96CAAAAD-365B-F1EF-950E-B68F0BC35B0E}"/>
                  </a:ext>
                </a:extLst>
              </p:cNvPr>
              <p:cNvSpPr/>
              <p:nvPr/>
            </p:nvSpPr>
            <p:spPr>
              <a:xfrm>
                <a:off x="3111551" y="24480"/>
                <a:ext cx="232326" cy="68338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2C8B6C85-6D3B-9B10-2959-99D50C257B2F}"/>
                  </a:ext>
                </a:extLst>
              </p:cNvPr>
              <p:cNvPicPr>
                <a:picLocks noChangeAspect="1"/>
              </p:cNvPicPr>
              <p:nvPr/>
            </p:nvPicPr>
            <p:blipFill rotWithShape="1">
              <a:blip r:embed="rId4"/>
              <a:srcRect l="18759" t="366" r="34042"/>
              <a:stretch/>
            </p:blipFill>
            <p:spPr>
              <a:xfrm>
                <a:off x="3646776" y="-5080"/>
                <a:ext cx="154977" cy="6812280"/>
              </a:xfrm>
              <a:prstGeom prst="rect">
                <a:avLst/>
              </a:prstGeom>
            </p:spPr>
          </p:pic>
          <p:pic>
            <p:nvPicPr>
              <p:cNvPr id="27" name="Picture 26" descr="Diagram&#10;&#10;Description automatically generated">
                <a:extLst>
                  <a:ext uri="{FF2B5EF4-FFF2-40B4-BE49-F238E27FC236}">
                    <a16:creationId xmlns:a16="http://schemas.microsoft.com/office/drawing/2014/main" id="{3A64D448-1B22-0078-DE21-5F4C7D05F04E}"/>
                  </a:ext>
                </a:extLst>
              </p:cNvPr>
              <p:cNvPicPr>
                <a:picLocks noChangeAspect="1"/>
              </p:cNvPicPr>
              <p:nvPr/>
            </p:nvPicPr>
            <p:blipFill rotWithShape="1">
              <a:blip r:embed="rId5"/>
              <a:srcRect l="31271" t="1195" r="8294" b="906"/>
              <a:stretch/>
            </p:blipFill>
            <p:spPr>
              <a:xfrm>
                <a:off x="4078061" y="12059"/>
                <a:ext cx="349560" cy="6795141"/>
              </a:xfrm>
              <a:prstGeom prst="rect">
                <a:avLst/>
              </a:prstGeom>
            </p:spPr>
          </p:pic>
          <p:sp>
            <p:nvSpPr>
              <p:cNvPr id="28" name="Rectangle 27">
                <a:extLst>
                  <a:ext uri="{FF2B5EF4-FFF2-40B4-BE49-F238E27FC236}">
                    <a16:creationId xmlns:a16="http://schemas.microsoft.com/office/drawing/2014/main" id="{157DC149-F4E9-EF0C-5BD9-1D8B10081463}"/>
                  </a:ext>
                </a:extLst>
              </p:cNvPr>
              <p:cNvSpPr/>
              <p:nvPr/>
            </p:nvSpPr>
            <p:spPr>
              <a:xfrm>
                <a:off x="4259630" y="-364"/>
                <a:ext cx="167991" cy="68338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Rectangle 29">
              <a:extLst>
                <a:ext uri="{FF2B5EF4-FFF2-40B4-BE49-F238E27FC236}">
                  <a16:creationId xmlns:a16="http://schemas.microsoft.com/office/drawing/2014/main" id="{E3D343B7-4980-B8BB-7AB8-184B2E07ED2A}"/>
                </a:ext>
              </a:extLst>
            </p:cNvPr>
            <p:cNvSpPr/>
            <p:nvPr/>
          </p:nvSpPr>
          <p:spPr>
            <a:xfrm>
              <a:off x="2693701" y="24116"/>
              <a:ext cx="232326" cy="68338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F4683510-B0D9-2991-0015-0475B8A92A94}"/>
              </a:ext>
            </a:extLst>
          </p:cNvPr>
          <p:cNvSpPr txBox="1"/>
          <p:nvPr/>
        </p:nvSpPr>
        <p:spPr>
          <a:xfrm>
            <a:off x="5617029" y="1425039"/>
            <a:ext cx="2980706" cy="2031325"/>
          </a:xfrm>
          <a:prstGeom prst="rect">
            <a:avLst/>
          </a:prstGeom>
          <a:noFill/>
        </p:spPr>
        <p:txBody>
          <a:bodyPr wrap="square" rtlCol="0">
            <a:spAutoFit/>
          </a:bodyPr>
          <a:lstStyle/>
          <a:p>
            <a:r>
              <a:rPr lang="en-US" b="1" dirty="0"/>
              <a:t>Sites under positive selection in phosphoprotein (FUBAR)</a:t>
            </a:r>
          </a:p>
          <a:p>
            <a:endParaRPr lang="en-US" dirty="0"/>
          </a:p>
          <a:p>
            <a:endParaRPr lang="en-US" dirty="0"/>
          </a:p>
          <a:p>
            <a:pPr algn="ctr"/>
            <a:r>
              <a:rPr lang="en-US" dirty="0"/>
              <a:t>285</a:t>
            </a:r>
          </a:p>
          <a:p>
            <a:pPr algn="ctr"/>
            <a:r>
              <a:rPr lang="en-US" dirty="0"/>
              <a:t>380</a:t>
            </a:r>
          </a:p>
          <a:p>
            <a:pPr algn="ctr"/>
            <a:r>
              <a:rPr lang="en-US" dirty="0"/>
              <a:t>421</a:t>
            </a:r>
          </a:p>
        </p:txBody>
      </p:sp>
    </p:spTree>
    <p:extLst>
      <p:ext uri="{BB962C8B-B14F-4D97-AF65-F5344CB8AC3E}">
        <p14:creationId xmlns:p14="http://schemas.microsoft.com/office/powerpoint/2010/main" val="2887291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923B65B1-900E-B522-D846-141D4DDF4BC5}"/>
              </a:ext>
            </a:extLst>
          </p:cNvPr>
          <p:cNvPicPr>
            <a:picLocks noChangeAspect="1"/>
          </p:cNvPicPr>
          <p:nvPr/>
        </p:nvPicPr>
        <p:blipFill rotWithShape="1">
          <a:blip r:embed="rId3"/>
          <a:srcRect l="8874" t="2928" r="9260" b="5435"/>
          <a:stretch/>
        </p:blipFill>
        <p:spPr>
          <a:xfrm>
            <a:off x="242516" y="808149"/>
            <a:ext cx="11706968" cy="5241701"/>
          </a:xfrm>
          <a:prstGeom prst="rect">
            <a:avLst/>
          </a:prstGeom>
        </p:spPr>
      </p:pic>
    </p:spTree>
    <p:extLst>
      <p:ext uri="{BB962C8B-B14F-4D97-AF65-F5344CB8AC3E}">
        <p14:creationId xmlns:p14="http://schemas.microsoft.com/office/powerpoint/2010/main" val="3396235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DA156E5-C243-1E91-AB7B-BB55B783F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08" y="0"/>
            <a:ext cx="828833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28609C-4373-5D65-9405-D7E2EF96F5C5}"/>
              </a:ext>
            </a:extLst>
          </p:cNvPr>
          <p:cNvSpPr txBox="1"/>
          <p:nvPr/>
        </p:nvSpPr>
        <p:spPr>
          <a:xfrm>
            <a:off x="9132570" y="6488668"/>
            <a:ext cx="3059430" cy="307777"/>
          </a:xfrm>
          <a:prstGeom prst="rect">
            <a:avLst/>
          </a:prstGeom>
          <a:noFill/>
        </p:spPr>
        <p:txBody>
          <a:bodyPr wrap="square" rtlCol="0">
            <a:spAutoFit/>
          </a:bodyPr>
          <a:lstStyle/>
          <a:p>
            <a:r>
              <a:rPr lang="en-US" sz="1400" dirty="0"/>
              <a:t>Jensen </a:t>
            </a:r>
            <a:r>
              <a:rPr lang="en-US" sz="1400" i="1" dirty="0"/>
              <a:t>et al., Biophysical Journal</a:t>
            </a:r>
            <a:r>
              <a:rPr lang="en-US" sz="1400" dirty="0"/>
              <a:t>, 2020</a:t>
            </a:r>
            <a:endParaRPr lang="en-US" sz="1400" i="1" dirty="0"/>
          </a:p>
        </p:txBody>
      </p:sp>
    </p:spTree>
    <p:extLst>
      <p:ext uri="{BB962C8B-B14F-4D97-AF65-F5344CB8AC3E}">
        <p14:creationId xmlns:p14="http://schemas.microsoft.com/office/powerpoint/2010/main" val="481116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D9905-A419-C819-6C84-9636617F15C0}"/>
              </a:ext>
            </a:extLst>
          </p:cNvPr>
          <p:cNvSpPr>
            <a:spLocks noGrp="1"/>
          </p:cNvSpPr>
          <p:nvPr>
            <p:ph type="title"/>
          </p:nvPr>
        </p:nvSpPr>
        <p:spPr>
          <a:xfrm>
            <a:off x="502226" y="72192"/>
            <a:ext cx="11187545" cy="537399"/>
          </a:xfrm>
        </p:spPr>
        <p:txBody>
          <a:bodyPr>
            <a:noAutofit/>
          </a:bodyPr>
          <a:lstStyle/>
          <a:p>
            <a:pPr algn="ctr"/>
            <a:r>
              <a:rPr lang="en-US" sz="3000" b="1" dirty="0" err="1">
                <a:latin typeface="+mn-lt"/>
              </a:rPr>
              <a:t>NiV</a:t>
            </a:r>
            <a:r>
              <a:rPr lang="en-US" sz="3000" b="1" dirty="0">
                <a:latin typeface="+mn-lt"/>
              </a:rPr>
              <a:t> Phosphoprotein Tree by Bangladesh Clades</a:t>
            </a:r>
          </a:p>
        </p:txBody>
      </p:sp>
      <p:pic>
        <p:nvPicPr>
          <p:cNvPr id="11" name="Picture 10" descr="Diagram&#10;&#10;Description automatically generated">
            <a:extLst>
              <a:ext uri="{FF2B5EF4-FFF2-40B4-BE49-F238E27FC236}">
                <a16:creationId xmlns:a16="http://schemas.microsoft.com/office/drawing/2014/main" id="{D6A3AE4B-558E-8119-2FA2-9BEE41C71CEF}"/>
              </a:ext>
            </a:extLst>
          </p:cNvPr>
          <p:cNvPicPr>
            <a:picLocks noChangeAspect="1"/>
          </p:cNvPicPr>
          <p:nvPr/>
        </p:nvPicPr>
        <p:blipFill rotWithShape="1">
          <a:blip r:embed="rId3"/>
          <a:srcRect l="2406"/>
          <a:stretch/>
        </p:blipFill>
        <p:spPr>
          <a:xfrm>
            <a:off x="568687" y="609591"/>
            <a:ext cx="11054621" cy="6176217"/>
          </a:xfrm>
          <a:prstGeom prst="rect">
            <a:avLst/>
          </a:prstGeom>
        </p:spPr>
      </p:pic>
      <p:pic>
        <p:nvPicPr>
          <p:cNvPr id="21" name="Picture 2" descr="Geographic and temporal distribution of the Bangladesh 1 and 2 clades. (A) Geographic distribution of Bangladesh 1 and 2 clades over time. Locations of internal nodes (red, blue, or gray (root) triangles on map) and their 80 per cent HPD uncertainty estimates (blue or red transparent polygons) were estimated using BEAST/v1.10.2. Tiles represent selected frames of a movie iterating forward in time through the time-scaled phylogeny and Bangladesh map. Bangladesh clades 1 and 2 are blue and red, respectively. The MCC tree (n = 33 sequences) and node locations on the map are connected by moving red or blue curves. Round points on the map indicate external leaves and known geographic locations on the MCC tree. Alternating gray and white shading on the phylogenetic tree is time span in years. (B) Inhomogeneous spatial intensity of the Bangladesh 1 and 2 clades and internal node estimates. (C) Median branch velocity and 95 per cent HPD estimates from one hundred trees subsampled from the MCMC posterior distribution. (D) Median diffusion coefficients and 95 per cent HPD estimates from one hundred trees subsampled from the MCMC posterior distribution. (E) Maximal spatial wavefront distance from the estimated root location for all NiV sequences from the Bangladesh clade (purple line). Purple shading indicates 95 per cent HPD upper and lower estimates. Gradient of linear trendline (r2=0.92) is the invasion velocity (0.445 km/year).">
            <a:extLst>
              <a:ext uri="{FF2B5EF4-FFF2-40B4-BE49-F238E27FC236}">
                <a16:creationId xmlns:a16="http://schemas.microsoft.com/office/drawing/2014/main" id="{56155C9E-DA1B-37A0-D5D2-7527547BDB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042" t="80029" r="35053"/>
          <a:stretch/>
        </p:blipFill>
        <p:spPr bwMode="auto">
          <a:xfrm>
            <a:off x="6779039" y="4247145"/>
            <a:ext cx="2689813" cy="253866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87F629A-C60B-ED8F-806A-B1FA67438D16}"/>
              </a:ext>
            </a:extLst>
          </p:cNvPr>
          <p:cNvSpPr txBox="1"/>
          <p:nvPr/>
        </p:nvSpPr>
        <p:spPr>
          <a:xfrm>
            <a:off x="9709484" y="6497053"/>
            <a:ext cx="2482516" cy="276999"/>
          </a:xfrm>
          <a:prstGeom prst="rect">
            <a:avLst/>
          </a:prstGeom>
          <a:noFill/>
        </p:spPr>
        <p:txBody>
          <a:bodyPr wrap="square" rtlCol="0">
            <a:spAutoFit/>
          </a:bodyPr>
          <a:lstStyle/>
          <a:p>
            <a:r>
              <a:rPr lang="en-US" sz="1200" dirty="0"/>
              <a:t>Whitmer </a:t>
            </a:r>
            <a:r>
              <a:rPr lang="en-US" sz="1200" i="1" dirty="0"/>
              <a:t>et al., Virus Evolution</a:t>
            </a:r>
            <a:r>
              <a:rPr lang="en-US" sz="1200" dirty="0"/>
              <a:t>, 2021</a:t>
            </a:r>
            <a:endParaRPr lang="en-US" sz="1200" i="1" dirty="0"/>
          </a:p>
        </p:txBody>
      </p:sp>
    </p:spTree>
    <p:extLst>
      <p:ext uri="{BB962C8B-B14F-4D97-AF65-F5344CB8AC3E}">
        <p14:creationId xmlns:p14="http://schemas.microsoft.com/office/powerpoint/2010/main" val="122152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ACA3159E-19D0-7E9D-C757-A0A25D1476F6}"/>
              </a:ext>
            </a:extLst>
          </p:cNvPr>
          <p:cNvPicPr>
            <a:picLocks noChangeAspect="1"/>
          </p:cNvPicPr>
          <p:nvPr/>
        </p:nvPicPr>
        <p:blipFill rotWithShape="1">
          <a:blip r:embed="rId2"/>
          <a:srcRect l="2286"/>
          <a:stretch/>
        </p:blipFill>
        <p:spPr>
          <a:xfrm>
            <a:off x="630107" y="685703"/>
            <a:ext cx="10931782" cy="6100105"/>
          </a:xfrm>
          <a:prstGeom prst="rect">
            <a:avLst/>
          </a:prstGeom>
        </p:spPr>
      </p:pic>
      <p:sp>
        <p:nvSpPr>
          <p:cNvPr id="12" name="Title 1">
            <a:extLst>
              <a:ext uri="{FF2B5EF4-FFF2-40B4-BE49-F238E27FC236}">
                <a16:creationId xmlns:a16="http://schemas.microsoft.com/office/drawing/2014/main" id="{02C7654D-FBB7-ECCF-3EC1-BBDC4E6CE436}"/>
              </a:ext>
            </a:extLst>
          </p:cNvPr>
          <p:cNvSpPr txBox="1">
            <a:spLocks/>
          </p:cNvSpPr>
          <p:nvPr/>
        </p:nvSpPr>
        <p:spPr>
          <a:xfrm>
            <a:off x="502226" y="72192"/>
            <a:ext cx="11187545" cy="537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err="1">
                <a:latin typeface="+mn-lt"/>
              </a:rPr>
              <a:t>NiV</a:t>
            </a:r>
            <a:r>
              <a:rPr lang="en-US" sz="3000" b="1" dirty="0">
                <a:latin typeface="+mn-lt"/>
              </a:rPr>
              <a:t> Glycoprotein Tree by Bangladesh Clades</a:t>
            </a:r>
          </a:p>
        </p:txBody>
      </p:sp>
      <p:pic>
        <p:nvPicPr>
          <p:cNvPr id="17" name="Picture 2" descr="Geographic and temporal distribution of the Bangladesh 1 and 2 clades. (A) Geographic distribution of Bangladesh 1 and 2 clades over time. Locations of internal nodes (red, blue, or gray (root) triangles on map) and their 80 per cent HPD uncertainty estimates (blue or red transparent polygons) were estimated using BEAST/v1.10.2. Tiles represent selected frames of a movie iterating forward in time through the time-scaled phylogeny and Bangladesh map. Bangladesh clades 1 and 2 are blue and red, respectively. The MCC tree (n = 33 sequences) and node locations on the map are connected by moving red or blue curves. Round points on the map indicate external leaves and known geographic locations on the MCC tree. Alternating gray and white shading on the phylogenetic tree is time span in years. (B) Inhomogeneous spatial intensity of the Bangladesh 1 and 2 clades and internal node estimates. (C) Median branch velocity and 95 per cent HPD estimates from one hundred trees subsampled from the MCMC posterior distribution. (D) Median diffusion coefficients and 95 per cent HPD estimates from one hundred trees subsampled from the MCMC posterior distribution. (E) Maximal spatial wavefront distance from the estimated root location for all NiV sequences from the Bangladesh clade (purple line). Purple shading indicates 95 per cent HPD upper and lower estimates. Gradient of linear trendline (r2=0.92) is the invasion velocity (0.445 km/year).">
            <a:extLst>
              <a:ext uri="{FF2B5EF4-FFF2-40B4-BE49-F238E27FC236}">
                <a16:creationId xmlns:a16="http://schemas.microsoft.com/office/drawing/2014/main" id="{20850527-2461-36B0-0B02-F96006B1EE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042" t="80029" r="35053"/>
          <a:stretch/>
        </p:blipFill>
        <p:spPr bwMode="auto">
          <a:xfrm>
            <a:off x="6779039" y="4247145"/>
            <a:ext cx="2689813" cy="253866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4ABBA96-BDBA-5286-4DC0-FA5106CDED77}"/>
              </a:ext>
            </a:extLst>
          </p:cNvPr>
          <p:cNvSpPr txBox="1"/>
          <p:nvPr/>
        </p:nvSpPr>
        <p:spPr>
          <a:xfrm>
            <a:off x="9709484" y="6497053"/>
            <a:ext cx="2482516" cy="276999"/>
          </a:xfrm>
          <a:prstGeom prst="rect">
            <a:avLst/>
          </a:prstGeom>
          <a:noFill/>
        </p:spPr>
        <p:txBody>
          <a:bodyPr wrap="square" rtlCol="0">
            <a:spAutoFit/>
          </a:bodyPr>
          <a:lstStyle/>
          <a:p>
            <a:r>
              <a:rPr lang="en-US" sz="1200" dirty="0"/>
              <a:t>Whitmer </a:t>
            </a:r>
            <a:r>
              <a:rPr lang="en-US" sz="1200" i="1" dirty="0"/>
              <a:t>et al., Virus Evolution</a:t>
            </a:r>
            <a:r>
              <a:rPr lang="en-US" sz="1200" dirty="0"/>
              <a:t>, 2021</a:t>
            </a:r>
            <a:endParaRPr lang="en-US" sz="1200" i="1" dirty="0"/>
          </a:p>
        </p:txBody>
      </p:sp>
    </p:spTree>
    <p:extLst>
      <p:ext uri="{BB962C8B-B14F-4D97-AF65-F5344CB8AC3E}">
        <p14:creationId xmlns:p14="http://schemas.microsoft.com/office/powerpoint/2010/main" val="243318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2C7654D-FBB7-ECCF-3EC1-BBDC4E6CE436}"/>
              </a:ext>
            </a:extLst>
          </p:cNvPr>
          <p:cNvSpPr txBox="1">
            <a:spLocks/>
          </p:cNvSpPr>
          <p:nvPr/>
        </p:nvSpPr>
        <p:spPr>
          <a:xfrm>
            <a:off x="502227" y="238446"/>
            <a:ext cx="11187545" cy="537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latin typeface="+mn-lt"/>
              </a:rPr>
              <a:t>Questions</a:t>
            </a:r>
          </a:p>
        </p:txBody>
      </p:sp>
      <p:sp>
        <p:nvSpPr>
          <p:cNvPr id="2" name="Rectangle 1">
            <a:extLst>
              <a:ext uri="{FF2B5EF4-FFF2-40B4-BE49-F238E27FC236}">
                <a16:creationId xmlns:a16="http://schemas.microsoft.com/office/drawing/2014/main" id="{0A955E3E-4370-DDD4-6088-EC6A4D2A0C16}"/>
              </a:ext>
            </a:extLst>
          </p:cNvPr>
          <p:cNvSpPr/>
          <p:nvPr/>
        </p:nvSpPr>
        <p:spPr>
          <a:xfrm>
            <a:off x="851065" y="1381517"/>
            <a:ext cx="11024260" cy="4708981"/>
          </a:xfrm>
          <a:prstGeom prst="rect">
            <a:avLst/>
          </a:prstGeom>
        </p:spPr>
        <p:txBody>
          <a:bodyPr wrap="square">
            <a:spAutoFit/>
          </a:bodyPr>
          <a:lstStyle/>
          <a:p>
            <a:pPr marL="457200" indent="-457200" fontAlgn="ctr">
              <a:buFont typeface="+mj-lt"/>
              <a:buAutoNum type="arabicParenR"/>
            </a:pPr>
            <a:r>
              <a:rPr lang="en-US" sz="2000" dirty="0">
                <a:latin typeface="Calibri" panose="020F0502020204030204" pitchFamily="34" charset="0"/>
              </a:rPr>
              <a:t>No full-length PDB structure for the phosphoprotein? Found for glycoprotein though. </a:t>
            </a:r>
            <a:r>
              <a:rPr lang="en-US" sz="2000" b="1" dirty="0">
                <a:latin typeface="Calibri" panose="020F0502020204030204" pitchFamily="34" charset="0"/>
              </a:rPr>
              <a:t>Phosphoprotein is very disordered. All 3 sites are in a disordered region. </a:t>
            </a:r>
            <a:r>
              <a:rPr lang="en-US" sz="2000" dirty="0">
                <a:latin typeface="Calibri" panose="020F0502020204030204" pitchFamily="34" charset="0"/>
              </a:rPr>
              <a:t>P is difficult to predict with </a:t>
            </a:r>
            <a:r>
              <a:rPr lang="en-US" sz="2000" dirty="0" err="1">
                <a:latin typeface="Calibri" panose="020F0502020204030204" pitchFamily="34" charset="0"/>
              </a:rPr>
              <a:t>AlphaFold</a:t>
            </a:r>
            <a:r>
              <a:rPr lang="en-US" sz="2000" dirty="0">
                <a:latin typeface="Calibri" panose="020F0502020204030204" pitchFamily="34" charset="0"/>
              </a:rPr>
              <a:t> because of all the disorder (low confidence throughout most of the protein, which probably explains the lack of crystal structures too)</a:t>
            </a:r>
          </a:p>
          <a:p>
            <a:pPr marL="457200" indent="-457200" fontAlgn="ctr">
              <a:buFont typeface="+mj-lt"/>
              <a:buAutoNum type="arabicParenR"/>
            </a:pPr>
            <a:endParaRPr lang="en-US" sz="2000" dirty="0">
              <a:latin typeface="Calibri" panose="020F0502020204030204" pitchFamily="34" charset="0"/>
            </a:endParaRPr>
          </a:p>
          <a:p>
            <a:pPr marL="457200" indent="-457200" fontAlgn="ctr">
              <a:buFont typeface="+mj-lt"/>
              <a:buAutoNum type="arabicParenR"/>
            </a:pPr>
            <a:r>
              <a:rPr lang="en-US" sz="2000" dirty="0">
                <a:latin typeface="Calibri" panose="020F0502020204030204" pitchFamily="34" charset="0"/>
              </a:rPr>
              <a:t>How to assign Bangladesh clades? Are there defined differences between them somewhere? Whitmer </a:t>
            </a:r>
            <a:r>
              <a:rPr lang="en-US" sz="2000" i="1" dirty="0">
                <a:latin typeface="Calibri" panose="020F0502020204030204" pitchFamily="34" charset="0"/>
              </a:rPr>
              <a:t>et al. </a:t>
            </a:r>
            <a:r>
              <a:rPr lang="en-US" sz="2000" dirty="0">
                <a:latin typeface="Calibri" panose="020F0502020204030204" pitchFamily="34" charset="0"/>
              </a:rPr>
              <a:t>mentions clade-defining mutations in the polymerase gene, but perfect separation is also observed for G and P. </a:t>
            </a:r>
          </a:p>
          <a:p>
            <a:pPr marL="457200" indent="-457200" fontAlgn="ctr">
              <a:buFont typeface="+mj-lt"/>
              <a:buAutoNum type="arabicParenR"/>
            </a:pPr>
            <a:endParaRPr lang="en-US" sz="2000" dirty="0">
              <a:latin typeface="Calibri" panose="020F0502020204030204" pitchFamily="34" charset="0"/>
            </a:endParaRPr>
          </a:p>
          <a:p>
            <a:pPr marL="457200" indent="-457200" fontAlgn="ctr">
              <a:buFont typeface="+mj-lt"/>
              <a:buAutoNum type="arabicParenR"/>
            </a:pPr>
            <a:r>
              <a:rPr lang="en-US" sz="2000" dirty="0">
                <a:latin typeface="Calibri" panose="020F0502020204030204" pitchFamily="34" charset="0"/>
              </a:rPr>
              <a:t>Good references on differences between the B-1 and B-2 clades?</a:t>
            </a:r>
          </a:p>
          <a:p>
            <a:pPr marL="457200" indent="-457200" fontAlgn="ctr">
              <a:buFont typeface="+mj-lt"/>
              <a:buAutoNum type="arabicParenR"/>
            </a:pPr>
            <a:endParaRPr lang="en-US" sz="2000" dirty="0">
              <a:latin typeface="Calibri" panose="020F0502020204030204" pitchFamily="34" charset="0"/>
            </a:endParaRPr>
          </a:p>
          <a:p>
            <a:pPr marL="457200" indent="-457200" fontAlgn="ctr">
              <a:buFont typeface="+mj-lt"/>
              <a:buAutoNum type="arabicParenR"/>
            </a:pPr>
            <a:r>
              <a:rPr lang="en-US" sz="2000" dirty="0">
                <a:latin typeface="Calibri" panose="020F0502020204030204" pitchFamily="34" charset="0"/>
              </a:rPr>
              <a:t>Do a GWAS? GWAS of strains to identify significant differences between them?</a:t>
            </a:r>
          </a:p>
          <a:p>
            <a:pPr marL="914400" lvl="1" indent="-457200" fontAlgn="ctr">
              <a:buFont typeface="+mj-lt"/>
              <a:buAutoNum type="arabicParenR"/>
            </a:pPr>
            <a:endParaRPr lang="en-US" sz="2000" dirty="0">
              <a:latin typeface="Calibri" panose="020F0502020204030204" pitchFamily="34" charset="0"/>
            </a:endParaRPr>
          </a:p>
          <a:p>
            <a:pPr marL="914400" lvl="1" indent="-457200" fontAlgn="ctr">
              <a:buFont typeface="+mj-lt"/>
              <a:buAutoNum type="arabicParenR"/>
            </a:pPr>
            <a:r>
              <a:rPr lang="en-US" sz="2000" dirty="0">
                <a:latin typeface="Calibri" panose="020F0502020204030204" pitchFamily="34" charset="0"/>
              </a:rPr>
              <a:t>Maybe perform feature </a:t>
            </a:r>
            <a:r>
              <a:rPr lang="en-US" sz="2000" dirty="0" err="1">
                <a:latin typeface="Calibri" panose="020F0502020204030204" pitchFamily="34" charset="0"/>
              </a:rPr>
              <a:t>downselection</a:t>
            </a:r>
            <a:r>
              <a:rPr lang="en-US" sz="2000" dirty="0">
                <a:latin typeface="Calibri" panose="020F0502020204030204" pitchFamily="34" charset="0"/>
              </a:rPr>
              <a:t> (after variant calling and SNP/indel threshold filtering) to see which genomic features associate best with B-1, B-2, and M?</a:t>
            </a:r>
            <a:endParaRPr lang="en-US" sz="2000" b="0" i="0" dirty="0">
              <a:effectLst/>
              <a:latin typeface="Calibri" panose="020F0502020204030204" pitchFamily="34" charset="0"/>
            </a:endParaRPr>
          </a:p>
        </p:txBody>
      </p:sp>
    </p:spTree>
    <p:extLst>
      <p:ext uri="{BB962C8B-B14F-4D97-AF65-F5344CB8AC3E}">
        <p14:creationId xmlns:p14="http://schemas.microsoft.com/office/powerpoint/2010/main" val="3021189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2620</TotalTime>
  <Words>409</Words>
  <Application>Microsoft Macintosh PowerPoint</Application>
  <PresentationFormat>Widescreen</PresentationFormat>
  <Paragraphs>48</Paragraphs>
  <Slides>10</Slides>
  <Notes>7</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Nipah Virus Evolutionary Selection Analysis Update</vt:lpstr>
      <vt:lpstr>NiV Phosphoprotein, Unique Sequences</vt:lpstr>
      <vt:lpstr>NiV Phosphoprotein, All Sequences</vt:lpstr>
      <vt:lpstr>PowerPoint Presentation</vt:lpstr>
      <vt:lpstr>PowerPoint Presentation</vt:lpstr>
      <vt:lpstr>PowerPoint Presentation</vt:lpstr>
      <vt:lpstr>NiV Phosphoprotein Tree by Bangladesh Clades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Sanjana</dc:creator>
  <cp:lastModifiedBy>Kulkarni, Sanjana</cp:lastModifiedBy>
  <cp:revision>24</cp:revision>
  <dcterms:created xsi:type="dcterms:W3CDTF">2022-06-11T20:41:53Z</dcterms:created>
  <dcterms:modified xsi:type="dcterms:W3CDTF">2022-06-27T20:48:58Z</dcterms:modified>
</cp:coreProperties>
</file>